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6" r:id="rId5"/>
  </p:sldIdLst>
  <p:sldSz cx="7772400" cy="10058400"/>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27D"/>
    <a:srgbClr val="7F7F7F"/>
    <a:srgbClr val="D60093"/>
    <a:srgbClr val="85858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6236" autoAdjust="0"/>
  </p:normalViewPr>
  <p:slideViewPr>
    <p:cSldViewPr snapToGrid="0">
      <p:cViewPr>
        <p:scale>
          <a:sx n="80" d="100"/>
          <a:sy n="80" d="100"/>
        </p:scale>
        <p:origin x="48" y="-17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027" y="1"/>
            <a:ext cx="2972421" cy="466725"/>
          </a:xfrm>
          <a:prstGeom prst="rect">
            <a:avLst/>
          </a:prstGeom>
        </p:spPr>
        <p:txBody>
          <a:bodyPr vert="horz" lIns="91440" tIns="45720" rIns="91440" bIns="45720" rtlCol="0"/>
          <a:lstStyle>
            <a:lvl1pPr algn="r">
              <a:defRPr sz="1200"/>
            </a:lvl1pPr>
          </a:lstStyle>
          <a:p>
            <a:fld id="{E0A3BDF3-8898-4370-B526-3EEAF54E683E}" type="datetimeFigureOut">
              <a:rPr lang="en-US" smtClean="0"/>
              <a:t>3/20/2026</a:t>
            </a:fld>
            <a:endParaRPr lang="en-US"/>
          </a:p>
        </p:txBody>
      </p:sp>
      <p:sp>
        <p:nvSpPr>
          <p:cNvPr id="4" name="Slide Image Placeholder 3"/>
          <p:cNvSpPr>
            <a:spLocks noGrp="1" noRot="1" noChangeAspect="1"/>
          </p:cNvSpPr>
          <p:nvPr>
            <p:ph type="sldImg" idx="2"/>
          </p:nvPr>
        </p:nvSpPr>
        <p:spPr>
          <a:xfrm>
            <a:off x="2217738" y="1162050"/>
            <a:ext cx="24225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6421" y="4473576"/>
            <a:ext cx="5485158"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676"/>
            <a:ext cx="2972421"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027" y="8829676"/>
            <a:ext cx="2972421" cy="466725"/>
          </a:xfrm>
          <a:prstGeom prst="rect">
            <a:avLst/>
          </a:prstGeom>
        </p:spPr>
        <p:txBody>
          <a:bodyPr vert="horz" lIns="91440" tIns="45720" rIns="91440" bIns="45720" rtlCol="0" anchor="b"/>
          <a:lstStyle>
            <a:lvl1pPr algn="r">
              <a:defRPr sz="1200"/>
            </a:lvl1pPr>
          </a:lstStyle>
          <a:p>
            <a:fld id="{4A457BB3-38D4-4572-8373-6583A9EFFC15}" type="slidenum">
              <a:rPr lang="en-US" smtClean="0"/>
              <a:t>‹#›</a:t>
            </a:fld>
            <a:endParaRPr lang="en-US"/>
          </a:p>
        </p:txBody>
      </p:sp>
    </p:spTree>
    <p:extLst>
      <p:ext uri="{BB962C8B-B14F-4D97-AF65-F5344CB8AC3E}">
        <p14:creationId xmlns:p14="http://schemas.microsoft.com/office/powerpoint/2010/main" val="2315774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457BB3-38D4-4572-8373-6583A9EFFC15}" type="slidenum">
              <a:rPr lang="en-US" smtClean="0"/>
              <a:t>1</a:t>
            </a:fld>
            <a:endParaRPr lang="en-US"/>
          </a:p>
        </p:txBody>
      </p:sp>
    </p:spTree>
    <p:extLst>
      <p:ext uri="{BB962C8B-B14F-4D97-AF65-F5344CB8AC3E}">
        <p14:creationId xmlns:p14="http://schemas.microsoft.com/office/powerpoint/2010/main" val="2747033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9BFDBA-08C8-4937-B2C9-0F6531CAF126}" type="datetimeFigureOut">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8338D1-6FFD-4734-A665-9D29D0F836CB}" type="slidenum">
              <a:rPr lang="en-US" smtClean="0"/>
              <a:t>‹#›</a:t>
            </a:fld>
            <a:endParaRPr lang="en-US"/>
          </a:p>
        </p:txBody>
      </p:sp>
    </p:spTree>
    <p:extLst>
      <p:ext uri="{BB962C8B-B14F-4D97-AF65-F5344CB8AC3E}">
        <p14:creationId xmlns:p14="http://schemas.microsoft.com/office/powerpoint/2010/main" val="1243928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9BFDBA-08C8-4937-B2C9-0F6531CAF126}" type="datetimeFigureOut">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8338D1-6FFD-4734-A665-9D29D0F836CB}" type="slidenum">
              <a:rPr lang="en-US" smtClean="0"/>
              <a:t>‹#›</a:t>
            </a:fld>
            <a:endParaRPr lang="en-US"/>
          </a:p>
        </p:txBody>
      </p:sp>
    </p:spTree>
    <p:extLst>
      <p:ext uri="{BB962C8B-B14F-4D97-AF65-F5344CB8AC3E}">
        <p14:creationId xmlns:p14="http://schemas.microsoft.com/office/powerpoint/2010/main" val="1390835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9BFDBA-08C8-4937-B2C9-0F6531CAF126}" type="datetimeFigureOut">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8338D1-6FFD-4734-A665-9D29D0F836CB}" type="slidenum">
              <a:rPr lang="en-US" smtClean="0"/>
              <a:t>‹#›</a:t>
            </a:fld>
            <a:endParaRPr lang="en-US"/>
          </a:p>
        </p:txBody>
      </p:sp>
    </p:spTree>
    <p:extLst>
      <p:ext uri="{BB962C8B-B14F-4D97-AF65-F5344CB8AC3E}">
        <p14:creationId xmlns:p14="http://schemas.microsoft.com/office/powerpoint/2010/main" val="3082981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9BFDBA-08C8-4937-B2C9-0F6531CAF126}" type="datetimeFigureOut">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8338D1-6FFD-4734-A665-9D29D0F836CB}" type="slidenum">
              <a:rPr lang="en-US" smtClean="0"/>
              <a:t>‹#›</a:t>
            </a:fld>
            <a:endParaRPr lang="en-US"/>
          </a:p>
        </p:txBody>
      </p:sp>
    </p:spTree>
    <p:extLst>
      <p:ext uri="{BB962C8B-B14F-4D97-AF65-F5344CB8AC3E}">
        <p14:creationId xmlns:p14="http://schemas.microsoft.com/office/powerpoint/2010/main" val="1036500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9BFDBA-08C8-4937-B2C9-0F6531CAF126}" type="datetimeFigureOut">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8338D1-6FFD-4734-A665-9D29D0F836CB}" type="slidenum">
              <a:rPr lang="en-US" smtClean="0"/>
              <a:t>‹#›</a:t>
            </a:fld>
            <a:endParaRPr lang="en-US"/>
          </a:p>
        </p:txBody>
      </p:sp>
    </p:spTree>
    <p:extLst>
      <p:ext uri="{BB962C8B-B14F-4D97-AF65-F5344CB8AC3E}">
        <p14:creationId xmlns:p14="http://schemas.microsoft.com/office/powerpoint/2010/main" val="1890700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9BFDBA-08C8-4937-B2C9-0F6531CAF126}" type="datetimeFigureOut">
              <a:rPr lang="en-US" smtClean="0"/>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8338D1-6FFD-4734-A665-9D29D0F836CB}" type="slidenum">
              <a:rPr lang="en-US" smtClean="0"/>
              <a:t>‹#›</a:t>
            </a:fld>
            <a:endParaRPr lang="en-US"/>
          </a:p>
        </p:txBody>
      </p:sp>
    </p:spTree>
    <p:extLst>
      <p:ext uri="{BB962C8B-B14F-4D97-AF65-F5344CB8AC3E}">
        <p14:creationId xmlns:p14="http://schemas.microsoft.com/office/powerpoint/2010/main" val="2541888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9BFDBA-08C8-4937-B2C9-0F6531CAF126}" type="datetimeFigureOut">
              <a:rPr lang="en-US" smtClean="0"/>
              <a:t>3/20/2026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8338D1-6FFD-4734-A665-9D29D0F836CB}" type="slidenum">
              <a:rPr lang="en-US" smtClean="0"/>
              <a:t>‹#›</a:t>
            </a:fld>
            <a:endParaRPr lang="en-US"/>
          </a:p>
        </p:txBody>
      </p:sp>
    </p:spTree>
    <p:extLst>
      <p:ext uri="{BB962C8B-B14F-4D97-AF65-F5344CB8AC3E}">
        <p14:creationId xmlns:p14="http://schemas.microsoft.com/office/powerpoint/2010/main" val="2060926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9BFDBA-08C8-4937-B2C9-0F6531CAF126}" type="datetimeFigureOut">
              <a:rPr lang="en-US" smtClean="0"/>
              <a:t>3/20/2026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8338D1-6FFD-4734-A665-9D29D0F836CB}" type="slidenum">
              <a:rPr lang="en-US" smtClean="0"/>
              <a:t>‹#›</a:t>
            </a:fld>
            <a:endParaRPr lang="en-US"/>
          </a:p>
        </p:txBody>
      </p:sp>
    </p:spTree>
    <p:extLst>
      <p:ext uri="{BB962C8B-B14F-4D97-AF65-F5344CB8AC3E}">
        <p14:creationId xmlns:p14="http://schemas.microsoft.com/office/powerpoint/2010/main" val="263837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BFDBA-08C8-4937-B2C9-0F6531CAF126}" type="datetimeFigureOut">
              <a:rPr lang="en-US" smtClean="0"/>
              <a:t>3/20/2026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8338D1-6FFD-4734-A665-9D29D0F836CB}" type="slidenum">
              <a:rPr lang="en-US" smtClean="0"/>
              <a:t>‹#›</a:t>
            </a:fld>
            <a:endParaRPr lang="en-US"/>
          </a:p>
        </p:txBody>
      </p:sp>
    </p:spTree>
    <p:extLst>
      <p:ext uri="{BB962C8B-B14F-4D97-AF65-F5344CB8AC3E}">
        <p14:creationId xmlns:p14="http://schemas.microsoft.com/office/powerpoint/2010/main" val="2340090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69BFDBA-08C8-4937-B2C9-0F6531CAF126}" type="datetimeFigureOut">
              <a:rPr lang="en-US" smtClean="0"/>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8338D1-6FFD-4734-A665-9D29D0F836CB}" type="slidenum">
              <a:rPr lang="en-US" smtClean="0"/>
              <a:t>‹#›</a:t>
            </a:fld>
            <a:endParaRPr lang="en-US"/>
          </a:p>
        </p:txBody>
      </p:sp>
    </p:spTree>
    <p:extLst>
      <p:ext uri="{BB962C8B-B14F-4D97-AF65-F5344CB8AC3E}">
        <p14:creationId xmlns:p14="http://schemas.microsoft.com/office/powerpoint/2010/main" val="636135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69BFDBA-08C8-4937-B2C9-0F6531CAF126}" type="datetimeFigureOut">
              <a:rPr lang="en-US" smtClean="0"/>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8338D1-6FFD-4734-A665-9D29D0F836CB}" type="slidenum">
              <a:rPr lang="en-US" smtClean="0"/>
              <a:t>‹#›</a:t>
            </a:fld>
            <a:endParaRPr lang="en-US"/>
          </a:p>
        </p:txBody>
      </p:sp>
    </p:spTree>
    <p:extLst>
      <p:ext uri="{BB962C8B-B14F-4D97-AF65-F5344CB8AC3E}">
        <p14:creationId xmlns:p14="http://schemas.microsoft.com/office/powerpoint/2010/main" val="168371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69BFDBA-08C8-4937-B2C9-0F6531CAF126}" type="datetimeFigureOut">
              <a:rPr lang="en-US" smtClean="0"/>
              <a:t>3/20/2026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DE8338D1-6FFD-4734-A665-9D29D0F836CB}" type="slidenum">
              <a:rPr lang="en-US" smtClean="0"/>
              <a:t>‹#›</a:t>
            </a:fld>
            <a:endParaRPr lang="en-US"/>
          </a:p>
        </p:txBody>
      </p:sp>
    </p:spTree>
    <p:extLst>
      <p:ext uri="{BB962C8B-B14F-4D97-AF65-F5344CB8AC3E}">
        <p14:creationId xmlns:p14="http://schemas.microsoft.com/office/powerpoint/2010/main" val="39776355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smiller@murphymccormack.com" TargetMode="External"/><Relationship Id="rId5" Type="http://schemas.openxmlformats.org/officeDocument/2006/relationships/hyperlink" Target="mailto:Colella@murphymccormack.com" TargetMode="Externa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A8674D9D-7C9B-4105-BE0A-B7A91E78617B}"/>
              </a:ext>
            </a:extLst>
          </p:cNvPr>
          <p:cNvCxnSpPr/>
          <p:nvPr/>
        </p:nvCxnSpPr>
        <p:spPr>
          <a:xfrm>
            <a:off x="457199" y="9080123"/>
            <a:ext cx="6858000" cy="0"/>
          </a:xfrm>
          <a:prstGeom prst="line">
            <a:avLst/>
          </a:prstGeom>
          <a:ln>
            <a:solidFill>
              <a:schemeClr val="tx1">
                <a:lumMod val="75000"/>
                <a:lumOff val="25000"/>
              </a:schemeClr>
            </a:solidFill>
          </a:ln>
        </p:spPr>
        <p:style>
          <a:lnRef idx="1">
            <a:schemeClr val="dk1"/>
          </a:lnRef>
          <a:fillRef idx="0">
            <a:schemeClr val="dk1"/>
          </a:fillRef>
          <a:effectRef idx="0">
            <a:schemeClr val="dk1"/>
          </a:effectRef>
          <a:fontRef idx="minor">
            <a:schemeClr val="tx1"/>
          </a:fontRef>
        </p:style>
      </p:cxnSp>
      <p:sp>
        <p:nvSpPr>
          <p:cNvPr id="6" name="Rectangle 5">
            <a:extLst>
              <a:ext uri="{FF2B5EF4-FFF2-40B4-BE49-F238E27FC236}">
                <a16:creationId xmlns:a16="http://schemas.microsoft.com/office/drawing/2014/main" id="{5DC387D2-1E2C-495E-82F3-EC313C5D502D}"/>
              </a:ext>
            </a:extLst>
          </p:cNvPr>
          <p:cNvSpPr/>
          <p:nvPr/>
        </p:nvSpPr>
        <p:spPr>
          <a:xfrm>
            <a:off x="457200" y="457200"/>
            <a:ext cx="6858000" cy="279918"/>
          </a:xfrm>
          <a:prstGeom prst="rect">
            <a:avLst/>
          </a:prstGeom>
          <a:solidFill>
            <a:srgbClr val="005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Roboto Light" panose="02000000000000000000" pitchFamily="2" charset="0"/>
              <a:ea typeface="Roboto Light" panose="02000000000000000000" pitchFamily="2" charset="0"/>
            </a:endParaRPr>
          </a:p>
        </p:txBody>
      </p:sp>
      <p:sp>
        <p:nvSpPr>
          <p:cNvPr id="7" name="Text Box 10">
            <a:extLst>
              <a:ext uri="{FF2B5EF4-FFF2-40B4-BE49-F238E27FC236}">
                <a16:creationId xmlns:a16="http://schemas.microsoft.com/office/drawing/2014/main" id="{AC4A2AB8-8683-4A8F-BA3E-BEA80808E2D4}"/>
              </a:ext>
            </a:extLst>
          </p:cNvPr>
          <p:cNvSpPr txBox="1">
            <a:spLocks noChangeArrowheads="1"/>
          </p:cNvSpPr>
          <p:nvPr/>
        </p:nvSpPr>
        <p:spPr bwMode="auto">
          <a:xfrm>
            <a:off x="457201" y="781314"/>
            <a:ext cx="424364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defTabSz="914400" eaLnBrk="0" fontAlgn="base" hangingPunct="0">
              <a:spcBef>
                <a:spcPts val="600"/>
              </a:spcBef>
              <a:spcAft>
                <a:spcPts val="800"/>
              </a:spcAft>
            </a:pPr>
            <a:r>
              <a:rPr lang="en-US" altLang="ja-JP" sz="800" dirty="0">
                <a:latin typeface="Roboto Light" panose="02000000000000000000" pitchFamily="2" charset="0"/>
                <a:ea typeface="Roboto Light" panose="02000000000000000000" pitchFamily="2" charset="0"/>
              </a:rPr>
              <a:t>Lancaster | Lewisburg | Sinking Spring | Pittsburgh | York </a:t>
            </a:r>
            <a:endParaRPr lang="en-US" altLang="en-US" sz="800" dirty="0">
              <a:latin typeface="Roboto Light" panose="02000000000000000000" pitchFamily="2" charset="0"/>
              <a:ea typeface="Roboto Light" panose="02000000000000000000" pitchFamily="2" charset="0"/>
            </a:endParaRPr>
          </a:p>
        </p:txBody>
      </p:sp>
      <p:sp>
        <p:nvSpPr>
          <p:cNvPr id="8" name="Text Box 10">
            <a:extLst>
              <a:ext uri="{FF2B5EF4-FFF2-40B4-BE49-F238E27FC236}">
                <a16:creationId xmlns:a16="http://schemas.microsoft.com/office/drawing/2014/main" id="{E2BC6140-A900-40D6-8B5F-4917D6769ED0}"/>
              </a:ext>
            </a:extLst>
          </p:cNvPr>
          <p:cNvSpPr txBox="1">
            <a:spLocks noChangeArrowheads="1"/>
          </p:cNvSpPr>
          <p:nvPr/>
        </p:nvSpPr>
        <p:spPr bwMode="auto">
          <a:xfrm>
            <a:off x="457199" y="1273965"/>
            <a:ext cx="7264678" cy="56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defTabSz="914400" eaLnBrk="0" fontAlgn="base" hangingPunct="0">
              <a:spcAft>
                <a:spcPts val="600"/>
              </a:spcAft>
            </a:pPr>
            <a:r>
              <a:rPr lang="en-US" altLang="ja-JP" sz="2000" b="1" cap="all" dirty="0">
                <a:solidFill>
                  <a:srgbClr val="00527D"/>
                </a:solidFill>
                <a:latin typeface="Roboto Light" panose="02000000000000000000" pitchFamily="2" charset="0"/>
                <a:ea typeface="Roboto Light" panose="02000000000000000000" pitchFamily="2" charset="0"/>
              </a:rPr>
              <a:t>Confidential Seller Profile</a:t>
            </a:r>
          </a:p>
          <a:p>
            <a:pPr defTabSz="914400" eaLnBrk="0" fontAlgn="base" hangingPunct="0">
              <a:spcAft>
                <a:spcPts val="600"/>
              </a:spcAft>
            </a:pPr>
            <a:r>
              <a:rPr lang="en-US" altLang="ja-JP" sz="1200" dirty="0">
                <a:latin typeface="Roboto Light" panose="02000000000000000000" pitchFamily="2" charset="0"/>
                <a:ea typeface="Roboto Light" panose="02000000000000000000" pitchFamily="2" charset="0"/>
              </a:rPr>
              <a:t>Opportunity #910-1145 – Electronics Manufacturing Services Provider for OEMs</a:t>
            </a:r>
            <a:endParaRPr lang="en-US" altLang="en-US" sz="1200" dirty="0">
              <a:latin typeface="Roboto Light" panose="02000000000000000000" pitchFamily="2" charset="0"/>
              <a:ea typeface="Roboto Light" panose="02000000000000000000" pitchFamily="2" charset="0"/>
            </a:endParaRPr>
          </a:p>
        </p:txBody>
      </p:sp>
      <p:pic>
        <p:nvPicPr>
          <p:cNvPr id="10" name="Picture 9">
            <a:extLst>
              <a:ext uri="{FF2B5EF4-FFF2-40B4-BE49-F238E27FC236}">
                <a16:creationId xmlns:a16="http://schemas.microsoft.com/office/drawing/2014/main" id="{C36F844F-59F7-4E2C-A6EF-8128713F8C8B}"/>
              </a:ext>
            </a:extLst>
          </p:cNvPr>
          <p:cNvPicPr>
            <a:picLocks noChangeAspect="1"/>
          </p:cNvPicPr>
          <p:nvPr/>
        </p:nvPicPr>
        <p:blipFill>
          <a:blip r:embed="rId3"/>
          <a:stretch>
            <a:fillRect/>
          </a:stretch>
        </p:blipFill>
        <p:spPr>
          <a:xfrm>
            <a:off x="17294225" y="11523765"/>
            <a:ext cx="8292084" cy="2778252"/>
          </a:xfrm>
          <a:prstGeom prst="rect">
            <a:avLst/>
          </a:prstGeom>
        </p:spPr>
      </p:pic>
      <p:sp>
        <p:nvSpPr>
          <p:cNvPr id="12" name="Text Box 11">
            <a:extLst>
              <a:ext uri="{FF2B5EF4-FFF2-40B4-BE49-F238E27FC236}">
                <a16:creationId xmlns:a16="http://schemas.microsoft.com/office/drawing/2014/main" id="{42229E43-0750-4871-9E2E-3E5CB852CB6D}"/>
              </a:ext>
            </a:extLst>
          </p:cNvPr>
          <p:cNvSpPr txBox="1">
            <a:spLocks noChangeArrowheads="1"/>
          </p:cNvSpPr>
          <p:nvPr/>
        </p:nvSpPr>
        <p:spPr bwMode="auto">
          <a:xfrm>
            <a:off x="6105539" y="9185993"/>
            <a:ext cx="1207649" cy="83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sz="2200" i="1">
                <a:solidFill>
                  <a:schemeClr val="tx1"/>
                </a:solidFill>
                <a:latin typeface="Arial" charset="0"/>
                <a:ea typeface="ＭＳ Ｐゴシック" pitchFamily="-64" charset="-128"/>
              </a:defRPr>
            </a:lvl1pPr>
            <a:lvl2pPr marL="742950" indent="-285750">
              <a:defRPr sz="2200" i="1">
                <a:solidFill>
                  <a:schemeClr val="tx1"/>
                </a:solidFill>
                <a:latin typeface="Arial" charset="0"/>
                <a:ea typeface="ＭＳ Ｐゴシック" pitchFamily="-64" charset="-128"/>
              </a:defRPr>
            </a:lvl2pPr>
            <a:lvl3pPr marL="1143000" indent="-228600">
              <a:defRPr sz="2200" i="1">
                <a:solidFill>
                  <a:schemeClr val="tx1"/>
                </a:solidFill>
                <a:latin typeface="Arial" charset="0"/>
                <a:ea typeface="ＭＳ Ｐゴシック" pitchFamily="-64" charset="-128"/>
              </a:defRPr>
            </a:lvl3pPr>
            <a:lvl4pPr marL="1600200" indent="-228600">
              <a:defRPr sz="2200" i="1">
                <a:solidFill>
                  <a:schemeClr val="tx1"/>
                </a:solidFill>
                <a:latin typeface="Arial" charset="0"/>
                <a:ea typeface="ＭＳ Ｐゴシック" pitchFamily="-64" charset="-128"/>
              </a:defRPr>
            </a:lvl4pPr>
            <a:lvl5pPr marL="2057400" indent="-228600">
              <a:defRPr sz="2200" i="1">
                <a:solidFill>
                  <a:schemeClr val="tx1"/>
                </a:solidFill>
                <a:latin typeface="Arial" charset="0"/>
                <a:ea typeface="ＭＳ Ｐゴシック" pitchFamily="-64" charset="-128"/>
              </a:defRPr>
            </a:lvl5pPr>
            <a:lvl6pPr marL="2514600" indent="-228600" eaLnBrk="0" fontAlgn="base" hangingPunct="0">
              <a:spcBef>
                <a:spcPct val="0"/>
              </a:spcBef>
              <a:spcAft>
                <a:spcPct val="0"/>
              </a:spcAft>
              <a:defRPr sz="2200" i="1">
                <a:solidFill>
                  <a:schemeClr val="tx1"/>
                </a:solidFill>
                <a:latin typeface="Arial" charset="0"/>
                <a:ea typeface="ＭＳ Ｐゴシック" pitchFamily="-64" charset="-128"/>
              </a:defRPr>
            </a:lvl6pPr>
            <a:lvl7pPr marL="2971800" indent="-228600" eaLnBrk="0" fontAlgn="base" hangingPunct="0">
              <a:spcBef>
                <a:spcPct val="0"/>
              </a:spcBef>
              <a:spcAft>
                <a:spcPct val="0"/>
              </a:spcAft>
              <a:defRPr sz="2200" i="1">
                <a:solidFill>
                  <a:schemeClr val="tx1"/>
                </a:solidFill>
                <a:latin typeface="Arial" charset="0"/>
                <a:ea typeface="ＭＳ Ｐゴシック" pitchFamily="-64" charset="-128"/>
              </a:defRPr>
            </a:lvl7pPr>
            <a:lvl8pPr marL="3429000" indent="-228600" eaLnBrk="0" fontAlgn="base" hangingPunct="0">
              <a:spcBef>
                <a:spcPct val="0"/>
              </a:spcBef>
              <a:spcAft>
                <a:spcPct val="0"/>
              </a:spcAft>
              <a:defRPr sz="2200" i="1">
                <a:solidFill>
                  <a:schemeClr val="tx1"/>
                </a:solidFill>
                <a:latin typeface="Arial" charset="0"/>
                <a:ea typeface="ＭＳ Ｐゴシック" pitchFamily="-64" charset="-128"/>
              </a:defRPr>
            </a:lvl8pPr>
            <a:lvl9pPr marL="3886200" indent="-228600" eaLnBrk="0" fontAlgn="base" hangingPunct="0">
              <a:spcBef>
                <a:spcPct val="0"/>
              </a:spcBef>
              <a:spcAft>
                <a:spcPct val="0"/>
              </a:spcAft>
              <a:defRPr sz="2200" i="1">
                <a:solidFill>
                  <a:schemeClr val="tx1"/>
                </a:solidFill>
                <a:latin typeface="Arial" charset="0"/>
                <a:ea typeface="ＭＳ Ｐゴシック" pitchFamily="-64" charset="-128"/>
              </a:defRPr>
            </a:lvl9pPr>
          </a:lstStyle>
          <a:p>
            <a:pPr algn="r">
              <a:defRPr/>
            </a:pPr>
            <a:r>
              <a:rPr lang="en-US" sz="800" i="0" dirty="0">
                <a:latin typeface="Roboto Light" panose="02000000000000000000" pitchFamily="2" charset="0"/>
                <a:ea typeface="Roboto Light" panose="02000000000000000000" pitchFamily="2" charset="0"/>
              </a:rPr>
              <a:t>115 Farley Circle</a:t>
            </a:r>
          </a:p>
          <a:p>
            <a:pPr algn="r">
              <a:defRPr/>
            </a:pPr>
            <a:r>
              <a:rPr lang="en-US" sz="800" i="0" dirty="0">
                <a:latin typeface="Roboto Light" panose="02000000000000000000" pitchFamily="2" charset="0"/>
                <a:ea typeface="Roboto Light" panose="02000000000000000000" pitchFamily="2" charset="0"/>
              </a:rPr>
              <a:t>Suite 308</a:t>
            </a:r>
          </a:p>
          <a:p>
            <a:pPr algn="r">
              <a:defRPr/>
            </a:pPr>
            <a:r>
              <a:rPr lang="en-US" sz="800" i="0" dirty="0">
                <a:latin typeface="Roboto Light" panose="02000000000000000000" pitchFamily="2" charset="0"/>
                <a:ea typeface="Roboto Light" panose="02000000000000000000" pitchFamily="2" charset="0"/>
              </a:rPr>
              <a:t>Lewisburg, PA 17837</a:t>
            </a:r>
          </a:p>
          <a:p>
            <a:pPr algn="r">
              <a:defRPr/>
            </a:pPr>
            <a:r>
              <a:rPr lang="en-US" sz="800" i="0" dirty="0">
                <a:latin typeface="Roboto Light" panose="02000000000000000000" pitchFamily="2" charset="0"/>
                <a:ea typeface="Roboto Light" panose="02000000000000000000" pitchFamily="2" charset="0"/>
              </a:rPr>
              <a:t>murphymccormack.com</a:t>
            </a:r>
          </a:p>
          <a:p>
            <a:pPr algn="r">
              <a:defRPr/>
            </a:pPr>
            <a:r>
              <a:rPr lang="en-US" sz="800" i="0" dirty="0">
                <a:latin typeface="Roboto Light" panose="02000000000000000000" pitchFamily="2" charset="0"/>
                <a:ea typeface="Roboto Light" panose="02000000000000000000" pitchFamily="2" charset="0"/>
              </a:rPr>
              <a:t>570.524.7253</a:t>
            </a:r>
          </a:p>
        </p:txBody>
      </p:sp>
      <p:sp>
        <p:nvSpPr>
          <p:cNvPr id="13" name="Text Box 11">
            <a:extLst>
              <a:ext uri="{FF2B5EF4-FFF2-40B4-BE49-F238E27FC236}">
                <a16:creationId xmlns:a16="http://schemas.microsoft.com/office/drawing/2014/main" id="{63CD5036-64F9-40B9-82BD-C39466FCEBBE}"/>
              </a:ext>
            </a:extLst>
          </p:cNvPr>
          <p:cNvSpPr txBox="1">
            <a:spLocks noChangeArrowheads="1"/>
          </p:cNvSpPr>
          <p:nvPr/>
        </p:nvSpPr>
        <p:spPr bwMode="auto">
          <a:xfrm>
            <a:off x="459212" y="9181995"/>
            <a:ext cx="3439392" cy="49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sz="2200" i="1">
                <a:solidFill>
                  <a:schemeClr val="tx1"/>
                </a:solidFill>
                <a:latin typeface="Arial" charset="0"/>
                <a:ea typeface="ＭＳ Ｐゴシック" pitchFamily="-64" charset="-128"/>
              </a:defRPr>
            </a:lvl1pPr>
            <a:lvl2pPr marL="742950" indent="-285750">
              <a:defRPr sz="2200" i="1">
                <a:solidFill>
                  <a:schemeClr val="tx1"/>
                </a:solidFill>
                <a:latin typeface="Arial" charset="0"/>
                <a:ea typeface="ＭＳ Ｐゴシック" pitchFamily="-64" charset="-128"/>
              </a:defRPr>
            </a:lvl2pPr>
            <a:lvl3pPr marL="1143000" indent="-228600">
              <a:defRPr sz="2200" i="1">
                <a:solidFill>
                  <a:schemeClr val="tx1"/>
                </a:solidFill>
                <a:latin typeface="Arial" charset="0"/>
                <a:ea typeface="ＭＳ Ｐゴシック" pitchFamily="-64" charset="-128"/>
              </a:defRPr>
            </a:lvl3pPr>
            <a:lvl4pPr marL="1600200" indent="-228600">
              <a:defRPr sz="2200" i="1">
                <a:solidFill>
                  <a:schemeClr val="tx1"/>
                </a:solidFill>
                <a:latin typeface="Arial" charset="0"/>
                <a:ea typeface="ＭＳ Ｐゴシック" pitchFamily="-64" charset="-128"/>
              </a:defRPr>
            </a:lvl4pPr>
            <a:lvl5pPr marL="2057400" indent="-228600">
              <a:defRPr sz="2200" i="1">
                <a:solidFill>
                  <a:schemeClr val="tx1"/>
                </a:solidFill>
                <a:latin typeface="Arial" charset="0"/>
                <a:ea typeface="ＭＳ Ｐゴシック" pitchFamily="-64" charset="-128"/>
              </a:defRPr>
            </a:lvl5pPr>
            <a:lvl6pPr marL="2514600" indent="-228600" eaLnBrk="0" fontAlgn="base" hangingPunct="0">
              <a:spcBef>
                <a:spcPct val="0"/>
              </a:spcBef>
              <a:spcAft>
                <a:spcPct val="0"/>
              </a:spcAft>
              <a:defRPr sz="2200" i="1">
                <a:solidFill>
                  <a:schemeClr val="tx1"/>
                </a:solidFill>
                <a:latin typeface="Arial" charset="0"/>
                <a:ea typeface="ＭＳ Ｐゴシック" pitchFamily="-64" charset="-128"/>
              </a:defRPr>
            </a:lvl6pPr>
            <a:lvl7pPr marL="2971800" indent="-228600" eaLnBrk="0" fontAlgn="base" hangingPunct="0">
              <a:spcBef>
                <a:spcPct val="0"/>
              </a:spcBef>
              <a:spcAft>
                <a:spcPct val="0"/>
              </a:spcAft>
              <a:defRPr sz="2200" i="1">
                <a:solidFill>
                  <a:schemeClr val="tx1"/>
                </a:solidFill>
                <a:latin typeface="Arial" charset="0"/>
                <a:ea typeface="ＭＳ Ｐゴシック" pitchFamily="-64" charset="-128"/>
              </a:defRPr>
            </a:lvl7pPr>
            <a:lvl8pPr marL="3429000" indent="-228600" eaLnBrk="0" fontAlgn="base" hangingPunct="0">
              <a:spcBef>
                <a:spcPct val="0"/>
              </a:spcBef>
              <a:spcAft>
                <a:spcPct val="0"/>
              </a:spcAft>
              <a:defRPr sz="2200" i="1">
                <a:solidFill>
                  <a:schemeClr val="tx1"/>
                </a:solidFill>
                <a:latin typeface="Arial" charset="0"/>
                <a:ea typeface="ＭＳ Ｐゴシック" pitchFamily="-64" charset="-128"/>
              </a:defRPr>
            </a:lvl8pPr>
            <a:lvl9pPr marL="3886200" indent="-228600" eaLnBrk="0" fontAlgn="base" hangingPunct="0">
              <a:spcBef>
                <a:spcPct val="0"/>
              </a:spcBef>
              <a:spcAft>
                <a:spcPct val="0"/>
              </a:spcAft>
              <a:defRPr sz="2200" i="1">
                <a:solidFill>
                  <a:schemeClr val="tx1"/>
                </a:solidFill>
                <a:latin typeface="Arial" charset="0"/>
                <a:ea typeface="ＭＳ Ｐゴシック" pitchFamily="-64" charset="-128"/>
              </a:defRPr>
            </a:lvl9pPr>
          </a:lstStyle>
          <a:p>
            <a:pPr>
              <a:spcAft>
                <a:spcPts val="300"/>
              </a:spcAft>
              <a:defRPr/>
            </a:pPr>
            <a:r>
              <a:rPr lang="en-US" sz="800" i="0" dirty="0">
                <a:latin typeface="Roboto Light" panose="02000000000000000000" pitchFamily="2" charset="0"/>
                <a:ea typeface="Roboto Light" panose="02000000000000000000" pitchFamily="2" charset="0"/>
              </a:rPr>
              <a:t>Mergers &amp; Acquisitions</a:t>
            </a:r>
          </a:p>
          <a:p>
            <a:pPr>
              <a:spcAft>
                <a:spcPts val="300"/>
              </a:spcAft>
              <a:defRPr/>
            </a:pPr>
            <a:r>
              <a:rPr lang="en-US" sz="800" i="0" dirty="0">
                <a:latin typeface="Roboto Light" panose="02000000000000000000" pitchFamily="2" charset="0"/>
                <a:ea typeface="Roboto Light" panose="02000000000000000000" pitchFamily="2" charset="0"/>
              </a:rPr>
              <a:t>Divestitures</a:t>
            </a:r>
          </a:p>
          <a:p>
            <a:pPr>
              <a:spcAft>
                <a:spcPts val="300"/>
              </a:spcAft>
              <a:defRPr/>
            </a:pPr>
            <a:r>
              <a:rPr lang="en-US" sz="800" i="0" dirty="0">
                <a:latin typeface="Roboto Light" panose="02000000000000000000" pitchFamily="2" charset="0"/>
                <a:ea typeface="Roboto Light" panose="02000000000000000000" pitchFamily="2" charset="0"/>
              </a:rPr>
              <a:t>Business Valuations</a:t>
            </a:r>
          </a:p>
          <a:p>
            <a:pPr>
              <a:spcAft>
                <a:spcPts val="300"/>
              </a:spcAft>
              <a:defRPr/>
            </a:pPr>
            <a:r>
              <a:rPr lang="en-US" sz="800" i="0" dirty="0">
                <a:latin typeface="Roboto Light" panose="02000000000000000000" pitchFamily="2" charset="0"/>
                <a:ea typeface="Roboto Light" panose="02000000000000000000" pitchFamily="2" charset="0"/>
              </a:rPr>
              <a:t>Business Advisory Services</a:t>
            </a:r>
          </a:p>
        </p:txBody>
      </p:sp>
      <p:sp>
        <p:nvSpPr>
          <p:cNvPr id="17" name="TextBox 16">
            <a:extLst>
              <a:ext uri="{FF2B5EF4-FFF2-40B4-BE49-F238E27FC236}">
                <a16:creationId xmlns:a16="http://schemas.microsoft.com/office/drawing/2014/main" id="{098BE089-50D4-4514-8E22-4B06ABBCBA29}"/>
              </a:ext>
            </a:extLst>
          </p:cNvPr>
          <p:cNvSpPr txBox="1"/>
          <p:nvPr/>
        </p:nvSpPr>
        <p:spPr>
          <a:xfrm>
            <a:off x="359453" y="1860336"/>
            <a:ext cx="3222940" cy="2134430"/>
          </a:xfrm>
          <a:prstGeom prst="rect">
            <a:avLst/>
          </a:prstGeom>
          <a:noFill/>
        </p:spPr>
        <p:txBody>
          <a:bodyPr wrap="square" rtlCol="0">
            <a:spAutoFit/>
          </a:bodyPr>
          <a:lstStyle/>
          <a:p>
            <a:pPr>
              <a:spcAft>
                <a:spcPts val="400"/>
              </a:spcAft>
            </a:pPr>
            <a:r>
              <a:rPr lang="en-US" sz="1200" u="sng" cap="all" dirty="0">
                <a:solidFill>
                  <a:srgbClr val="00527D"/>
                </a:solidFill>
                <a:latin typeface="Roboto Light" panose="02000000000000000000" pitchFamily="2" charset="0"/>
                <a:ea typeface="Roboto Light" panose="02000000000000000000" pitchFamily="2" charset="0"/>
              </a:rPr>
              <a:t>Business Synopsis</a:t>
            </a:r>
            <a:endParaRPr lang="en-US" sz="1200" cap="all" dirty="0">
              <a:solidFill>
                <a:srgbClr val="00527D"/>
              </a:solidFill>
              <a:latin typeface="Roboto Light" panose="02000000000000000000" pitchFamily="2" charset="0"/>
              <a:ea typeface="Roboto Light" panose="02000000000000000000" pitchFamily="2" charset="0"/>
            </a:endParaRPr>
          </a:p>
          <a:p>
            <a:pPr>
              <a:lnSpc>
                <a:spcPct val="110000"/>
              </a:lnSpc>
              <a:buClr>
                <a:srgbClr val="00527D"/>
              </a:buClr>
              <a:tabLst>
                <a:tab pos="3419856" algn="r"/>
              </a:tabLst>
            </a:pPr>
            <a:r>
              <a:rPr lang="en-US" sz="1100" dirty="0">
                <a:latin typeface="Roboto Light" panose="02000000000000000000" pitchFamily="2" charset="0"/>
                <a:ea typeface="Roboto Light" panose="02000000000000000000" pitchFamily="2" charset="0"/>
              </a:rPr>
              <a:t>Location:	U.S. East Coast</a:t>
            </a:r>
          </a:p>
          <a:p>
            <a:pPr>
              <a:lnSpc>
                <a:spcPct val="110000"/>
              </a:lnSpc>
              <a:buClr>
                <a:srgbClr val="00527D"/>
              </a:buClr>
              <a:tabLst>
                <a:tab pos="3419856" algn="r"/>
              </a:tabLst>
            </a:pPr>
            <a:r>
              <a:rPr lang="en-US" sz="1100" dirty="0">
                <a:latin typeface="Roboto Light" panose="02000000000000000000" pitchFamily="2" charset="0"/>
                <a:ea typeface="Roboto Light" panose="02000000000000000000" pitchFamily="2" charset="0"/>
              </a:rPr>
              <a:t>Business Structure:	S-Corporation</a:t>
            </a:r>
          </a:p>
          <a:p>
            <a:pPr>
              <a:lnSpc>
                <a:spcPct val="110000"/>
              </a:lnSpc>
              <a:buClr>
                <a:srgbClr val="00527D"/>
              </a:buClr>
              <a:tabLst>
                <a:tab pos="3419856" algn="r"/>
              </a:tabLst>
            </a:pPr>
            <a:r>
              <a:rPr lang="en-US" sz="1100" dirty="0">
                <a:latin typeface="Roboto Light" panose="02000000000000000000" pitchFamily="2" charset="0"/>
                <a:ea typeface="Roboto Light" panose="02000000000000000000" pitchFamily="2" charset="0"/>
              </a:rPr>
              <a:t>Employees:	31</a:t>
            </a:r>
          </a:p>
          <a:p>
            <a:pPr>
              <a:lnSpc>
                <a:spcPct val="110000"/>
              </a:lnSpc>
              <a:buClr>
                <a:srgbClr val="00527D"/>
              </a:buClr>
              <a:tabLst>
                <a:tab pos="3419856" algn="r"/>
              </a:tabLst>
            </a:pPr>
            <a:r>
              <a:rPr lang="en-US" sz="1100" dirty="0">
                <a:latin typeface="Roboto Light" panose="02000000000000000000" pitchFamily="2" charset="0"/>
                <a:ea typeface="Roboto Light" panose="02000000000000000000" pitchFamily="2" charset="0"/>
              </a:rPr>
              <a:t>Years in Business:	≈15</a:t>
            </a:r>
          </a:p>
          <a:p>
            <a:pPr>
              <a:lnSpc>
                <a:spcPct val="110000"/>
              </a:lnSpc>
              <a:buClr>
                <a:srgbClr val="00527D"/>
              </a:buClr>
              <a:tabLst>
                <a:tab pos="3419856" algn="r"/>
              </a:tabLst>
            </a:pPr>
            <a:r>
              <a:rPr lang="en-US" sz="1100" dirty="0">
                <a:latin typeface="Roboto Light" panose="02000000000000000000" pitchFamily="2" charset="0"/>
                <a:ea typeface="Roboto Light" panose="02000000000000000000" pitchFamily="2" charset="0"/>
              </a:rPr>
              <a:t>Facility:	25,000 Sq. Ft.,7-acre</a:t>
            </a:r>
          </a:p>
          <a:p>
            <a:pPr>
              <a:lnSpc>
                <a:spcPct val="110000"/>
              </a:lnSpc>
              <a:buClr>
                <a:srgbClr val="00527D"/>
              </a:buClr>
              <a:tabLst>
                <a:tab pos="3419856" algn="r"/>
              </a:tabLst>
            </a:pPr>
            <a:r>
              <a:rPr lang="en-US" sz="1100" dirty="0">
                <a:latin typeface="Roboto Light" panose="02000000000000000000" pitchFamily="2" charset="0"/>
                <a:ea typeface="Roboto Light" panose="02000000000000000000" pitchFamily="2" charset="0"/>
              </a:rPr>
              <a:t>	campus with expansion capability to 60,000 </a:t>
            </a:r>
            <a:r>
              <a:rPr lang="en-US" sz="1100" dirty="0" err="1">
                <a:latin typeface="Roboto Light" panose="02000000000000000000" pitchFamily="2" charset="0"/>
                <a:ea typeface="Roboto Light" panose="02000000000000000000" pitchFamily="2" charset="0"/>
              </a:rPr>
              <a:t>s.f.</a:t>
            </a:r>
            <a:endParaRPr lang="en-US" sz="1100" dirty="0">
              <a:latin typeface="Roboto Light" panose="02000000000000000000" pitchFamily="2" charset="0"/>
              <a:ea typeface="Roboto Light" panose="02000000000000000000" pitchFamily="2" charset="0"/>
            </a:endParaRPr>
          </a:p>
          <a:p>
            <a:pPr>
              <a:lnSpc>
                <a:spcPct val="110000"/>
              </a:lnSpc>
              <a:buClr>
                <a:srgbClr val="00527D"/>
              </a:buClr>
              <a:tabLst>
                <a:tab pos="3419856" algn="r"/>
              </a:tabLst>
            </a:pPr>
            <a:endParaRPr lang="en-US" sz="1100" dirty="0">
              <a:latin typeface="Roboto Light" panose="02000000000000000000" pitchFamily="2" charset="0"/>
              <a:ea typeface="Roboto Light" panose="02000000000000000000" pitchFamily="2" charset="0"/>
            </a:endParaRPr>
          </a:p>
          <a:p>
            <a:pPr>
              <a:buClr>
                <a:srgbClr val="00527D"/>
              </a:buClr>
              <a:tabLst>
                <a:tab pos="3419856" algn="r"/>
              </a:tabLst>
            </a:pPr>
            <a:r>
              <a:rPr lang="en-US" sz="1100" dirty="0">
                <a:latin typeface="Roboto Light" panose="02000000000000000000" pitchFamily="2" charset="0"/>
                <a:ea typeface="Roboto Light" panose="02000000000000000000" pitchFamily="2" charset="0"/>
              </a:rPr>
              <a:t>	</a:t>
            </a:r>
            <a:endParaRPr lang="en-US" sz="1000" dirty="0">
              <a:latin typeface="Roboto Light" panose="02000000000000000000" pitchFamily="2" charset="0"/>
              <a:ea typeface="Roboto Light" panose="02000000000000000000" pitchFamily="2" charset="0"/>
            </a:endParaRPr>
          </a:p>
          <a:p>
            <a:pPr marL="285750" indent="-285750">
              <a:buClr>
                <a:srgbClr val="00527D"/>
              </a:buClr>
              <a:buFont typeface="Wingdings" panose="05000000000000000000" pitchFamily="2" charset="2"/>
              <a:buChar char="§"/>
            </a:pPr>
            <a:endParaRPr lang="en-US" sz="1000" dirty="0">
              <a:latin typeface="Roboto Light" panose="02000000000000000000" pitchFamily="2" charset="0"/>
              <a:ea typeface="Roboto Light" panose="02000000000000000000" pitchFamily="2" charset="0"/>
            </a:endParaRPr>
          </a:p>
          <a:p>
            <a:pPr marL="285750" indent="-285750">
              <a:buClr>
                <a:srgbClr val="00527D"/>
              </a:buClr>
              <a:buFont typeface="Wingdings" panose="05000000000000000000" pitchFamily="2" charset="2"/>
              <a:buChar char="§"/>
            </a:pPr>
            <a:endParaRPr lang="en-US" sz="1000" dirty="0">
              <a:latin typeface="Roboto Light" panose="02000000000000000000" pitchFamily="2" charset="0"/>
              <a:ea typeface="Roboto Light" panose="02000000000000000000" pitchFamily="2" charset="0"/>
            </a:endParaRPr>
          </a:p>
        </p:txBody>
      </p:sp>
      <p:pic>
        <p:nvPicPr>
          <p:cNvPr id="2" name="Picture 1">
            <a:extLst>
              <a:ext uri="{FF2B5EF4-FFF2-40B4-BE49-F238E27FC236}">
                <a16:creationId xmlns:a16="http://schemas.microsoft.com/office/drawing/2014/main" id="{B068D273-BF86-40A0-9F82-3D914D07079C}"/>
              </a:ext>
            </a:extLst>
          </p:cNvPr>
          <p:cNvPicPr>
            <a:picLocks noChangeAspect="1"/>
          </p:cNvPicPr>
          <p:nvPr/>
        </p:nvPicPr>
        <p:blipFill>
          <a:blip r:embed="rId4"/>
          <a:stretch>
            <a:fillRect/>
          </a:stretch>
        </p:blipFill>
        <p:spPr>
          <a:xfrm>
            <a:off x="2823538" y="9181995"/>
            <a:ext cx="2800996" cy="914859"/>
          </a:xfrm>
          <a:prstGeom prst="rect">
            <a:avLst/>
          </a:prstGeom>
        </p:spPr>
      </p:pic>
      <p:sp>
        <p:nvSpPr>
          <p:cNvPr id="14" name="TextBox 13">
            <a:extLst>
              <a:ext uri="{FF2B5EF4-FFF2-40B4-BE49-F238E27FC236}">
                <a16:creationId xmlns:a16="http://schemas.microsoft.com/office/drawing/2014/main" id="{4B2BEF9E-991E-4AC1-B66B-51D1D1EB2D6B}"/>
              </a:ext>
            </a:extLst>
          </p:cNvPr>
          <p:cNvSpPr txBox="1"/>
          <p:nvPr/>
        </p:nvSpPr>
        <p:spPr>
          <a:xfrm>
            <a:off x="359453" y="3259622"/>
            <a:ext cx="3453783" cy="4375557"/>
          </a:xfrm>
          <a:prstGeom prst="rect">
            <a:avLst/>
          </a:prstGeom>
          <a:noFill/>
        </p:spPr>
        <p:txBody>
          <a:bodyPr wrap="square" rtlCol="0">
            <a:spAutoFit/>
          </a:bodyPr>
          <a:lstStyle/>
          <a:p>
            <a:pPr>
              <a:spcAft>
                <a:spcPts val="400"/>
              </a:spcAft>
            </a:pPr>
            <a:r>
              <a:rPr lang="en-US" sz="1200" u="sng" cap="all" dirty="0">
                <a:solidFill>
                  <a:srgbClr val="00527D"/>
                </a:solidFill>
                <a:latin typeface="Roboto Light" panose="02000000000000000000" pitchFamily="2" charset="0"/>
                <a:ea typeface="Roboto Light" panose="02000000000000000000" pitchFamily="2" charset="0"/>
              </a:rPr>
              <a:t>Acquisition Highlights</a:t>
            </a:r>
          </a:p>
          <a:p>
            <a:pPr marL="285750" indent="-285750">
              <a:spcAft>
                <a:spcPts val="400"/>
              </a:spcAft>
              <a:buClr>
                <a:schemeClr val="tx1">
                  <a:lumMod val="75000"/>
                  <a:lumOff val="25000"/>
                </a:schemeClr>
              </a:buClr>
              <a:buFont typeface="Wingdings" panose="05000000000000000000" pitchFamily="2" charset="2"/>
              <a:buChar char="§"/>
            </a:pPr>
            <a:r>
              <a:rPr lang="en-US" sz="1100" dirty="0">
                <a:latin typeface="Roboto Light" panose="02000000000000000000" pitchFamily="2" charset="0"/>
                <a:ea typeface="Roboto Light" panose="02000000000000000000" pitchFamily="2" charset="0"/>
              </a:rPr>
              <a:t>Strong management team</a:t>
            </a:r>
          </a:p>
          <a:p>
            <a:pPr marL="285750" indent="-285750">
              <a:spcAft>
                <a:spcPts val="400"/>
              </a:spcAft>
              <a:buClr>
                <a:schemeClr val="tx1">
                  <a:lumMod val="75000"/>
                  <a:lumOff val="25000"/>
                </a:schemeClr>
              </a:buClr>
              <a:buFont typeface="Wingdings" panose="05000000000000000000" pitchFamily="2" charset="2"/>
              <a:buChar char="§"/>
            </a:pPr>
            <a:r>
              <a:rPr lang="en-US" sz="1100" dirty="0">
                <a:latin typeface="Roboto Light" panose="02000000000000000000" pitchFamily="2" charset="0"/>
                <a:ea typeface="Roboto Light" panose="02000000000000000000" pitchFamily="2" charset="0"/>
              </a:rPr>
              <a:t>Primary markets served:</a:t>
            </a:r>
          </a:p>
          <a:p>
            <a:pPr marL="742950" lvl="1" indent="-285750">
              <a:buClr>
                <a:schemeClr val="tx1">
                  <a:lumMod val="75000"/>
                  <a:lumOff val="25000"/>
                </a:schemeClr>
              </a:buClr>
              <a:buFont typeface="Courier New" panose="02070309020205020404" pitchFamily="49" charset="0"/>
              <a:buChar char="o"/>
            </a:pPr>
            <a:r>
              <a:rPr lang="en-US" sz="1100" dirty="0">
                <a:latin typeface="Roboto Light" panose="02000000000000000000" pitchFamily="2" charset="0"/>
                <a:ea typeface="Roboto Light" panose="02000000000000000000" pitchFamily="2" charset="0"/>
              </a:rPr>
              <a:t>Medical devices</a:t>
            </a:r>
          </a:p>
          <a:p>
            <a:pPr marL="742950" lvl="1" indent="-285750">
              <a:buClr>
                <a:schemeClr val="tx1">
                  <a:lumMod val="75000"/>
                  <a:lumOff val="25000"/>
                </a:schemeClr>
              </a:buClr>
              <a:buFont typeface="Courier New" panose="02070309020205020404" pitchFamily="49" charset="0"/>
              <a:buChar char="o"/>
            </a:pPr>
            <a:r>
              <a:rPr lang="en-US" sz="1100" dirty="0">
                <a:latin typeface="Roboto Light" panose="02000000000000000000" pitchFamily="2" charset="0"/>
                <a:ea typeface="Roboto Light" panose="02000000000000000000" pitchFamily="2" charset="0"/>
              </a:rPr>
              <a:t>Industrial electronics</a:t>
            </a:r>
          </a:p>
          <a:p>
            <a:pPr marL="742950" lvl="1" indent="-285750">
              <a:buClr>
                <a:schemeClr val="tx1">
                  <a:lumMod val="75000"/>
                  <a:lumOff val="25000"/>
                </a:schemeClr>
              </a:buClr>
              <a:buFont typeface="Courier New" panose="02070309020205020404" pitchFamily="49" charset="0"/>
              <a:buChar char="o"/>
            </a:pPr>
            <a:r>
              <a:rPr lang="en-US" sz="1100" dirty="0">
                <a:latin typeface="Roboto Light" panose="02000000000000000000" pitchFamily="2" charset="0"/>
                <a:ea typeface="Roboto Light" panose="02000000000000000000" pitchFamily="2" charset="0"/>
              </a:rPr>
              <a:t>Military/Defense</a:t>
            </a:r>
          </a:p>
          <a:p>
            <a:pPr marL="742950" lvl="1" indent="-285750">
              <a:spcAft>
                <a:spcPts val="600"/>
              </a:spcAft>
              <a:buClr>
                <a:schemeClr val="tx1">
                  <a:lumMod val="75000"/>
                  <a:lumOff val="25000"/>
                </a:schemeClr>
              </a:buClr>
              <a:buFont typeface="Courier New" panose="02070309020205020404" pitchFamily="49" charset="0"/>
              <a:buChar char="o"/>
            </a:pPr>
            <a:r>
              <a:rPr lang="en-US" sz="1100" dirty="0">
                <a:latin typeface="Roboto Light" panose="02000000000000000000" pitchFamily="2" charset="0"/>
                <a:ea typeface="Roboto Light" panose="02000000000000000000" pitchFamily="2" charset="0"/>
              </a:rPr>
              <a:t>SATCOM</a:t>
            </a:r>
          </a:p>
          <a:p>
            <a:pPr marL="285750" indent="-285750">
              <a:spcAft>
                <a:spcPts val="400"/>
              </a:spcAft>
              <a:buClr>
                <a:schemeClr val="tx1">
                  <a:lumMod val="75000"/>
                  <a:lumOff val="25000"/>
                </a:schemeClr>
              </a:buClr>
              <a:buFont typeface="Wingdings" panose="05000000000000000000" pitchFamily="2" charset="2"/>
              <a:buChar char="§"/>
            </a:pPr>
            <a:r>
              <a:rPr lang="en-US" sz="1100" dirty="0">
                <a:latin typeface="Roboto Light" panose="02000000000000000000" pitchFamily="2" charset="0"/>
                <a:ea typeface="Roboto Light" panose="02000000000000000000" pitchFamily="2" charset="0"/>
              </a:rPr>
              <a:t>4 surface-mounted technology lines</a:t>
            </a:r>
          </a:p>
          <a:p>
            <a:pPr marL="285750" indent="-285750">
              <a:spcAft>
                <a:spcPts val="400"/>
              </a:spcAft>
              <a:buClr>
                <a:schemeClr val="tx1">
                  <a:lumMod val="75000"/>
                  <a:lumOff val="25000"/>
                </a:schemeClr>
              </a:buClr>
              <a:buFont typeface="Wingdings" panose="05000000000000000000" pitchFamily="2" charset="2"/>
              <a:buChar char="§"/>
            </a:pPr>
            <a:r>
              <a:rPr lang="en-US" sz="1100" dirty="0">
                <a:latin typeface="Roboto Light" panose="02000000000000000000" pitchFamily="2" charset="0"/>
                <a:ea typeface="Roboto Light" panose="02000000000000000000" pitchFamily="2" charset="0"/>
              </a:rPr>
              <a:t>2 selective solder lines</a:t>
            </a:r>
          </a:p>
          <a:p>
            <a:pPr marL="285750" indent="-285750">
              <a:spcAft>
                <a:spcPts val="400"/>
              </a:spcAft>
              <a:buClr>
                <a:schemeClr val="tx1">
                  <a:lumMod val="75000"/>
                  <a:lumOff val="25000"/>
                </a:schemeClr>
              </a:buClr>
              <a:buFont typeface="Wingdings" panose="05000000000000000000" pitchFamily="2" charset="2"/>
              <a:buChar char="§"/>
            </a:pPr>
            <a:r>
              <a:rPr lang="en-US" sz="1100" dirty="0">
                <a:latin typeface="Roboto Light" panose="02000000000000000000" pitchFamily="2" charset="0"/>
                <a:ea typeface="Roboto Light" panose="02000000000000000000" pitchFamily="2" charset="0"/>
              </a:rPr>
              <a:t>State-of-the-Art 3D AOI, SPI and CMM</a:t>
            </a:r>
          </a:p>
          <a:p>
            <a:pPr marL="285750" indent="-285750">
              <a:spcAft>
                <a:spcPts val="400"/>
              </a:spcAft>
              <a:buClr>
                <a:schemeClr val="tx1">
                  <a:lumMod val="75000"/>
                  <a:lumOff val="25000"/>
                </a:schemeClr>
              </a:buClr>
              <a:buFont typeface="Wingdings" panose="05000000000000000000" pitchFamily="2" charset="2"/>
              <a:buChar char="§"/>
            </a:pPr>
            <a:r>
              <a:rPr lang="en-US" sz="1100" dirty="0">
                <a:latin typeface="Roboto Light" panose="02000000000000000000" pitchFamily="2" charset="0"/>
                <a:ea typeface="Roboto Light" panose="02000000000000000000" pitchFamily="2" charset="0"/>
              </a:rPr>
              <a:t>ISO 9001:2015 (world class) and ITAR registered</a:t>
            </a:r>
          </a:p>
          <a:p>
            <a:pPr marL="285750" indent="-285750">
              <a:spcAft>
                <a:spcPts val="400"/>
              </a:spcAft>
              <a:buClr>
                <a:schemeClr val="tx1">
                  <a:lumMod val="75000"/>
                  <a:lumOff val="25000"/>
                </a:schemeClr>
              </a:buClr>
              <a:buFont typeface="Wingdings" panose="05000000000000000000" pitchFamily="2" charset="2"/>
              <a:buChar char="§"/>
            </a:pPr>
            <a:r>
              <a:rPr lang="en-US" sz="1100" dirty="0">
                <a:latin typeface="Roboto Light" panose="02000000000000000000" pitchFamily="2" charset="0"/>
                <a:ea typeface="Roboto Light" panose="02000000000000000000" pitchFamily="2" charset="0"/>
              </a:rPr>
              <a:t>145,285 circuit boards shipped in 2025</a:t>
            </a:r>
          </a:p>
          <a:p>
            <a:pPr marL="285750" indent="-285750">
              <a:spcAft>
                <a:spcPts val="400"/>
              </a:spcAft>
              <a:buClr>
                <a:schemeClr val="tx1">
                  <a:lumMod val="75000"/>
                  <a:lumOff val="25000"/>
                </a:schemeClr>
              </a:buClr>
              <a:buFont typeface="Wingdings" panose="05000000000000000000" pitchFamily="2" charset="2"/>
              <a:buChar char="§"/>
            </a:pPr>
            <a:r>
              <a:rPr lang="en-US" sz="1100" dirty="0">
                <a:latin typeface="Roboto Light" panose="02000000000000000000" pitchFamily="2" charset="0"/>
                <a:ea typeface="Roboto Light" panose="02000000000000000000" pitchFamily="2" charset="0"/>
              </a:rPr>
              <a:t>$6 million current backlog</a:t>
            </a:r>
          </a:p>
          <a:p>
            <a:pPr marL="285750" indent="-285750">
              <a:spcAft>
                <a:spcPts val="400"/>
              </a:spcAft>
              <a:buClr>
                <a:schemeClr val="tx1">
                  <a:lumMod val="75000"/>
                  <a:lumOff val="25000"/>
                </a:schemeClr>
              </a:buClr>
              <a:buFont typeface="Wingdings" panose="05000000000000000000" pitchFamily="2" charset="2"/>
              <a:buChar char="§"/>
            </a:pPr>
            <a:r>
              <a:rPr lang="en-US" sz="1100" dirty="0">
                <a:latin typeface="Roboto Light" panose="02000000000000000000" pitchFamily="2" charset="0"/>
                <a:ea typeface="Roboto Light" panose="02000000000000000000" pitchFamily="2" charset="0"/>
              </a:rPr>
              <a:t>Proprietary quality control process which has delivered a consistent 99.5% return-free rate</a:t>
            </a:r>
          </a:p>
          <a:p>
            <a:pPr marL="285750" indent="-285750">
              <a:spcAft>
                <a:spcPts val="400"/>
              </a:spcAft>
              <a:buClr>
                <a:schemeClr val="tx1">
                  <a:lumMod val="75000"/>
                  <a:lumOff val="25000"/>
                </a:schemeClr>
              </a:buClr>
              <a:buFont typeface="Wingdings" panose="05000000000000000000" pitchFamily="2" charset="2"/>
              <a:buChar char="§"/>
            </a:pPr>
            <a:r>
              <a:rPr lang="en-US" sz="1100" dirty="0">
                <a:latin typeface="Roboto Light" panose="02000000000000000000" pitchFamily="2" charset="0"/>
                <a:ea typeface="Roboto Light" panose="02000000000000000000" pitchFamily="2" charset="0"/>
              </a:rPr>
              <a:t>40% excess production capacity currently due to Lean improvements </a:t>
            </a:r>
          </a:p>
          <a:p>
            <a:pPr marL="285750" indent="-285750">
              <a:spcAft>
                <a:spcPts val="400"/>
              </a:spcAft>
              <a:buClr>
                <a:schemeClr val="tx1">
                  <a:lumMod val="75000"/>
                  <a:lumOff val="25000"/>
                </a:schemeClr>
              </a:buClr>
              <a:buFont typeface="Wingdings" panose="05000000000000000000" pitchFamily="2" charset="2"/>
              <a:buChar char="§"/>
            </a:pPr>
            <a:endParaRPr lang="en-US" sz="1100" dirty="0">
              <a:latin typeface="Roboto Light" panose="02000000000000000000" pitchFamily="2" charset="0"/>
              <a:ea typeface="Roboto Light" panose="02000000000000000000" pitchFamily="2" charset="0"/>
            </a:endParaRPr>
          </a:p>
          <a:p>
            <a:pPr marL="285750" indent="-285750">
              <a:spcAft>
                <a:spcPts val="400"/>
              </a:spcAft>
              <a:buClr>
                <a:schemeClr val="tx1">
                  <a:lumMod val="75000"/>
                  <a:lumOff val="25000"/>
                </a:schemeClr>
              </a:buClr>
              <a:buFont typeface="Wingdings" panose="05000000000000000000" pitchFamily="2" charset="2"/>
              <a:buChar char="§"/>
            </a:pPr>
            <a:endParaRPr lang="en-US" sz="1100" dirty="0">
              <a:latin typeface="Roboto Light" panose="02000000000000000000" pitchFamily="2" charset="0"/>
              <a:ea typeface="Roboto Light" panose="02000000000000000000" pitchFamily="2" charset="0"/>
            </a:endParaRPr>
          </a:p>
          <a:p>
            <a:pPr marL="285750" indent="-285750">
              <a:buClr>
                <a:srgbClr val="00527D"/>
              </a:buClr>
              <a:buFont typeface="Wingdings" panose="05000000000000000000" pitchFamily="2" charset="2"/>
              <a:buChar char="§"/>
            </a:pPr>
            <a:endParaRPr lang="en-US" sz="1000" dirty="0">
              <a:latin typeface="Roboto Light" panose="02000000000000000000" pitchFamily="2" charset="0"/>
              <a:ea typeface="Roboto Light" panose="02000000000000000000" pitchFamily="2" charset="0"/>
            </a:endParaRPr>
          </a:p>
          <a:p>
            <a:pPr marL="285750" indent="-285750">
              <a:buClr>
                <a:srgbClr val="00527D"/>
              </a:buClr>
              <a:buFont typeface="Wingdings" panose="05000000000000000000" pitchFamily="2" charset="2"/>
              <a:buChar char="§"/>
            </a:pPr>
            <a:endParaRPr lang="en-US" sz="1000" dirty="0">
              <a:latin typeface="Roboto Light" panose="02000000000000000000" pitchFamily="2" charset="0"/>
              <a:ea typeface="Roboto Light" panose="02000000000000000000" pitchFamily="2" charset="0"/>
            </a:endParaRPr>
          </a:p>
        </p:txBody>
      </p:sp>
      <p:sp>
        <p:nvSpPr>
          <p:cNvPr id="16" name="TextBox 15">
            <a:extLst>
              <a:ext uri="{FF2B5EF4-FFF2-40B4-BE49-F238E27FC236}">
                <a16:creationId xmlns:a16="http://schemas.microsoft.com/office/drawing/2014/main" id="{27434867-D2BD-4790-A3DF-196F109F962E}"/>
              </a:ext>
            </a:extLst>
          </p:cNvPr>
          <p:cNvSpPr txBox="1"/>
          <p:nvPr/>
        </p:nvSpPr>
        <p:spPr>
          <a:xfrm>
            <a:off x="359453" y="6798778"/>
            <a:ext cx="6962321" cy="2383217"/>
          </a:xfrm>
          <a:prstGeom prst="rect">
            <a:avLst/>
          </a:prstGeom>
          <a:noFill/>
        </p:spPr>
        <p:txBody>
          <a:bodyPr wrap="square" rtlCol="0">
            <a:spAutoFit/>
          </a:bodyPr>
          <a:lstStyle/>
          <a:p>
            <a:pPr algn="just">
              <a:spcAft>
                <a:spcPts val="600"/>
              </a:spcAft>
              <a:buClr>
                <a:srgbClr val="00527D"/>
              </a:buClr>
            </a:pPr>
            <a:endParaRPr lang="en-US" sz="800" b="1" u="sng" dirty="0">
              <a:latin typeface="Roboto Light" panose="02000000000000000000" pitchFamily="2" charset="0"/>
              <a:ea typeface="Roboto Light" panose="02000000000000000000" pitchFamily="2" charset="0"/>
            </a:endParaRPr>
          </a:p>
          <a:p>
            <a:pPr algn="just">
              <a:spcAft>
                <a:spcPts val="400"/>
              </a:spcAft>
              <a:buClr>
                <a:srgbClr val="00527D"/>
              </a:buClr>
            </a:pPr>
            <a:r>
              <a:rPr lang="en-US" sz="1200" u="sng" cap="all" dirty="0">
                <a:solidFill>
                  <a:srgbClr val="00527D"/>
                </a:solidFill>
                <a:latin typeface="Roboto Light" panose="02000000000000000000" pitchFamily="2" charset="0"/>
                <a:ea typeface="Roboto Light" panose="02000000000000000000" pitchFamily="2" charset="0"/>
              </a:rPr>
              <a:t>Acquisition Summary</a:t>
            </a:r>
          </a:p>
          <a:p>
            <a:pPr algn="just">
              <a:lnSpc>
                <a:spcPct val="110000"/>
              </a:lnSpc>
              <a:buClr>
                <a:srgbClr val="00527D"/>
              </a:buClr>
            </a:pPr>
            <a:r>
              <a:rPr lang="en-US" sz="1000" dirty="0">
                <a:latin typeface="Roboto Light" panose="02000000000000000000" pitchFamily="2" charset="0"/>
                <a:ea typeface="Roboto Light" panose="02000000000000000000" pitchFamily="2" charset="0"/>
              </a:rPr>
              <a:t>Leading provider of end-to-end electronics manufacturing solutions for OEMs (Original Equipment Manufacturers) looking for high-quality, reliable, domestic, and cost-effective solutions for their electronics manufacturing needs: Circuit Card Assemblies (“CCA”), Cable Assembly, and Box Build Assemblies. Lean manufacturing processes and continuous improvement activities have been extensively incorporated throughout all operations. Facilities meet strictest standards to ensure optimal production and quality, including temperature and humidity control, proper ventilation, adherence to safety regulations, and electromagnetic interference.</a:t>
            </a:r>
          </a:p>
          <a:p>
            <a:pPr algn="just">
              <a:lnSpc>
                <a:spcPct val="110000"/>
              </a:lnSpc>
              <a:buClr>
                <a:srgbClr val="00527D"/>
              </a:buClr>
            </a:pPr>
            <a:endParaRPr lang="en-US" sz="400" dirty="0">
              <a:latin typeface="Roboto Light" panose="02000000000000000000" pitchFamily="2" charset="0"/>
              <a:ea typeface="Roboto Light" panose="02000000000000000000" pitchFamily="2" charset="0"/>
            </a:endParaRPr>
          </a:p>
          <a:p>
            <a:pPr algn="just">
              <a:spcAft>
                <a:spcPts val="400"/>
              </a:spcAft>
              <a:buClr>
                <a:srgbClr val="00527D"/>
              </a:buClr>
            </a:pPr>
            <a:r>
              <a:rPr lang="en-US" sz="1200" u="sng" cap="all" dirty="0">
                <a:solidFill>
                  <a:srgbClr val="00527D"/>
                </a:solidFill>
                <a:latin typeface="Roboto Light" panose="02000000000000000000" pitchFamily="2" charset="0"/>
                <a:ea typeface="Roboto Light" panose="02000000000000000000" pitchFamily="2" charset="0"/>
              </a:rPr>
              <a:t>For Additional Information</a:t>
            </a:r>
          </a:p>
          <a:p>
            <a:pPr>
              <a:buClr>
                <a:srgbClr val="00527D"/>
              </a:buClr>
            </a:pPr>
            <a:r>
              <a:rPr lang="en-US" sz="1000" dirty="0">
                <a:latin typeface="Roboto Light" panose="02000000000000000000" pitchFamily="2" charset="0"/>
                <a:ea typeface="Roboto Light" panose="02000000000000000000" pitchFamily="2" charset="0"/>
              </a:rPr>
              <a:t>Contact Mike Colella at </a:t>
            </a:r>
            <a:r>
              <a:rPr lang="en-US" sz="800" dirty="0">
                <a:latin typeface="Roboto Light" panose="02000000000000000000" pitchFamily="2" charset="0"/>
                <a:ea typeface="Roboto Light" panose="02000000000000000000" pitchFamily="2" charset="0"/>
                <a:hlinkClick r:id="rId5"/>
              </a:rPr>
              <a:t>Colella@murphymccormack.com</a:t>
            </a:r>
            <a:r>
              <a:rPr lang="en-US" sz="800" dirty="0">
                <a:latin typeface="Roboto Light" panose="02000000000000000000" pitchFamily="2" charset="0"/>
                <a:ea typeface="Roboto Light" panose="02000000000000000000" pitchFamily="2" charset="0"/>
              </a:rPr>
              <a:t> </a:t>
            </a:r>
            <a:r>
              <a:rPr lang="en-US" sz="1000" dirty="0">
                <a:latin typeface="Roboto Light" panose="02000000000000000000" pitchFamily="2" charset="0"/>
                <a:ea typeface="Roboto Light" panose="02000000000000000000" pitchFamily="2" charset="0"/>
              </a:rPr>
              <a:t>(724.730.4376) or Sandy Miller at </a:t>
            </a:r>
            <a:r>
              <a:rPr lang="en-US" sz="800" dirty="0">
                <a:latin typeface="Roboto Light" panose="02000000000000000000" pitchFamily="2" charset="0"/>
                <a:ea typeface="Roboto Light" panose="02000000000000000000" pitchFamily="2" charset="0"/>
                <a:hlinkClick r:id="rId6"/>
              </a:rPr>
              <a:t>smiller@murphymccormack.com</a:t>
            </a:r>
            <a:r>
              <a:rPr lang="en-US" sz="800" dirty="0">
                <a:latin typeface="Roboto Light" panose="02000000000000000000" pitchFamily="2" charset="0"/>
                <a:ea typeface="Roboto Light" panose="02000000000000000000" pitchFamily="2" charset="0"/>
              </a:rPr>
              <a:t>  </a:t>
            </a:r>
            <a:r>
              <a:rPr lang="en-US" sz="1000" dirty="0">
                <a:latin typeface="Roboto Light" panose="02000000000000000000" pitchFamily="2" charset="0"/>
                <a:ea typeface="Roboto Light" panose="02000000000000000000" pitchFamily="2" charset="0"/>
              </a:rPr>
              <a:t>(570.524.7253). Upon execution of a confidentiality agreement, qualified parties will be provided with a Confidential Information Memorandum and a Structured Process Letter.</a:t>
            </a:r>
          </a:p>
        </p:txBody>
      </p:sp>
      <p:grpSp>
        <p:nvGrpSpPr>
          <p:cNvPr id="20" name="Group 19">
            <a:extLst>
              <a:ext uri="{FF2B5EF4-FFF2-40B4-BE49-F238E27FC236}">
                <a16:creationId xmlns:a16="http://schemas.microsoft.com/office/drawing/2014/main" id="{F02F423D-AF34-4B91-BAC0-F4E59FD71F65}"/>
              </a:ext>
            </a:extLst>
          </p:cNvPr>
          <p:cNvGrpSpPr/>
          <p:nvPr/>
        </p:nvGrpSpPr>
        <p:grpSpPr>
          <a:xfrm>
            <a:off x="4144159" y="4787027"/>
            <a:ext cx="1427521" cy="1839159"/>
            <a:chOff x="1737036" y="2003144"/>
            <a:chExt cx="1427521" cy="1839159"/>
          </a:xfrm>
        </p:grpSpPr>
        <p:grpSp>
          <p:nvGrpSpPr>
            <p:cNvPr id="21" name="Group 20">
              <a:extLst>
                <a:ext uri="{FF2B5EF4-FFF2-40B4-BE49-F238E27FC236}">
                  <a16:creationId xmlns:a16="http://schemas.microsoft.com/office/drawing/2014/main" id="{641B8B0F-3887-49FC-AFFA-BAEF00345F92}"/>
                </a:ext>
              </a:extLst>
            </p:cNvPr>
            <p:cNvGrpSpPr/>
            <p:nvPr/>
          </p:nvGrpSpPr>
          <p:grpSpPr>
            <a:xfrm>
              <a:off x="1878236" y="2003144"/>
              <a:ext cx="1146137" cy="995122"/>
              <a:chOff x="1878236" y="2003144"/>
              <a:chExt cx="1146137" cy="995122"/>
            </a:xfrm>
          </p:grpSpPr>
          <p:sp>
            <p:nvSpPr>
              <p:cNvPr id="23" name="Oval 22">
                <a:extLst>
                  <a:ext uri="{FF2B5EF4-FFF2-40B4-BE49-F238E27FC236}">
                    <a16:creationId xmlns:a16="http://schemas.microsoft.com/office/drawing/2014/main" id="{47622DE3-98A1-4E48-ACA2-EBE37D120F88}"/>
                  </a:ext>
                </a:extLst>
              </p:cNvPr>
              <p:cNvSpPr/>
              <p:nvPr/>
            </p:nvSpPr>
            <p:spPr>
              <a:xfrm>
                <a:off x="1953744" y="2003144"/>
                <a:ext cx="995122" cy="995122"/>
              </a:xfrm>
              <a:prstGeom prst="ellipse">
                <a:avLst/>
              </a:prstGeom>
              <a:solidFill>
                <a:srgbClr val="005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Roboto Light" panose="02000000000000000000" pitchFamily="2" charset="0"/>
                  <a:ea typeface="Roboto Light" panose="02000000000000000000" pitchFamily="2" charset="0"/>
                </a:endParaRPr>
              </a:p>
            </p:txBody>
          </p:sp>
          <p:sp>
            <p:nvSpPr>
              <p:cNvPr id="25" name="TextBox 24">
                <a:extLst>
                  <a:ext uri="{FF2B5EF4-FFF2-40B4-BE49-F238E27FC236}">
                    <a16:creationId xmlns:a16="http://schemas.microsoft.com/office/drawing/2014/main" id="{1CB25EBA-4F35-4D76-B9DD-4514D1E7BA13}"/>
                  </a:ext>
                </a:extLst>
              </p:cNvPr>
              <p:cNvSpPr txBox="1"/>
              <p:nvPr/>
            </p:nvSpPr>
            <p:spPr>
              <a:xfrm>
                <a:off x="1878236" y="2269872"/>
                <a:ext cx="1146137" cy="400110"/>
              </a:xfrm>
              <a:prstGeom prst="rect">
                <a:avLst/>
              </a:prstGeom>
              <a:noFill/>
            </p:spPr>
            <p:txBody>
              <a:bodyPr wrap="square" rtlCol="0">
                <a:spAutoFit/>
              </a:bodyPr>
              <a:lstStyle/>
              <a:p>
                <a:pPr algn="ctr"/>
                <a:r>
                  <a:rPr lang="en-US" sz="2000" dirty="0">
                    <a:solidFill>
                      <a:schemeClr val="bg1"/>
                    </a:solidFill>
                    <a:latin typeface="Roboto Light" panose="02000000000000000000" pitchFamily="2" charset="0"/>
                    <a:ea typeface="Roboto Light" panose="02000000000000000000" pitchFamily="2" charset="0"/>
                  </a:rPr>
                  <a:t>3.5x</a:t>
                </a:r>
                <a:endParaRPr lang="en-US" sz="2000" baseline="30000" dirty="0">
                  <a:solidFill>
                    <a:schemeClr val="bg1"/>
                  </a:solidFill>
                  <a:latin typeface="Roboto Light" panose="02000000000000000000" pitchFamily="2" charset="0"/>
                  <a:ea typeface="Roboto Light" panose="02000000000000000000" pitchFamily="2" charset="0"/>
                </a:endParaRPr>
              </a:p>
            </p:txBody>
          </p:sp>
        </p:grpSp>
        <p:sp>
          <p:nvSpPr>
            <p:cNvPr id="22" name="TextBox 21">
              <a:extLst>
                <a:ext uri="{FF2B5EF4-FFF2-40B4-BE49-F238E27FC236}">
                  <a16:creationId xmlns:a16="http://schemas.microsoft.com/office/drawing/2014/main" id="{762B2D4E-A398-4DBA-9337-29B169D8E879}"/>
                </a:ext>
              </a:extLst>
            </p:cNvPr>
            <p:cNvSpPr txBox="1"/>
            <p:nvPr/>
          </p:nvSpPr>
          <p:spPr>
            <a:xfrm>
              <a:off x="1737036" y="3011306"/>
              <a:ext cx="1427521" cy="830997"/>
            </a:xfrm>
            <a:prstGeom prst="rect">
              <a:avLst/>
            </a:prstGeom>
            <a:noFill/>
          </p:spPr>
          <p:txBody>
            <a:bodyPr wrap="square" rtlCol="0">
              <a:spAutoFit/>
            </a:bodyPr>
            <a:lstStyle/>
            <a:p>
              <a:pPr algn="ctr"/>
              <a:r>
                <a:rPr lang="en-US" sz="1600" dirty="0">
                  <a:latin typeface="Roboto Light" panose="02000000000000000000" pitchFamily="2" charset="0"/>
                  <a:ea typeface="Roboto Light" panose="02000000000000000000" pitchFamily="2" charset="0"/>
                </a:rPr>
                <a:t>EBITDA Margin vs. Industry Avg.</a:t>
              </a:r>
            </a:p>
          </p:txBody>
        </p:sp>
      </p:grpSp>
      <p:grpSp>
        <p:nvGrpSpPr>
          <p:cNvPr id="26" name="Group 25">
            <a:extLst>
              <a:ext uri="{FF2B5EF4-FFF2-40B4-BE49-F238E27FC236}">
                <a16:creationId xmlns:a16="http://schemas.microsoft.com/office/drawing/2014/main" id="{16895C27-579E-412F-8082-3E978CE6D648}"/>
              </a:ext>
            </a:extLst>
          </p:cNvPr>
          <p:cNvGrpSpPr/>
          <p:nvPr/>
        </p:nvGrpSpPr>
        <p:grpSpPr>
          <a:xfrm>
            <a:off x="5463258" y="4787027"/>
            <a:ext cx="1849930" cy="1589191"/>
            <a:chOff x="3404628" y="2003144"/>
            <a:chExt cx="1849930" cy="1589191"/>
          </a:xfrm>
        </p:grpSpPr>
        <p:grpSp>
          <p:nvGrpSpPr>
            <p:cNvPr id="27" name="Group 26">
              <a:extLst>
                <a:ext uri="{FF2B5EF4-FFF2-40B4-BE49-F238E27FC236}">
                  <a16:creationId xmlns:a16="http://schemas.microsoft.com/office/drawing/2014/main" id="{D5855C69-0B1B-4CD1-94F8-6E44C09DEF68}"/>
                </a:ext>
              </a:extLst>
            </p:cNvPr>
            <p:cNvGrpSpPr/>
            <p:nvPr/>
          </p:nvGrpSpPr>
          <p:grpSpPr>
            <a:xfrm>
              <a:off x="3752906" y="2003144"/>
              <a:ext cx="1146137" cy="995122"/>
              <a:chOff x="3752906" y="2003144"/>
              <a:chExt cx="1146137" cy="995122"/>
            </a:xfrm>
          </p:grpSpPr>
          <p:sp>
            <p:nvSpPr>
              <p:cNvPr id="29" name="Oval 28">
                <a:extLst>
                  <a:ext uri="{FF2B5EF4-FFF2-40B4-BE49-F238E27FC236}">
                    <a16:creationId xmlns:a16="http://schemas.microsoft.com/office/drawing/2014/main" id="{F3A69765-8F81-47FD-AD02-0C822265640E}"/>
                  </a:ext>
                </a:extLst>
              </p:cNvPr>
              <p:cNvSpPr/>
              <p:nvPr/>
            </p:nvSpPr>
            <p:spPr>
              <a:xfrm>
                <a:off x="3828414" y="2003144"/>
                <a:ext cx="995122" cy="99512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Roboto Light" panose="02000000000000000000" pitchFamily="2" charset="0"/>
                  <a:ea typeface="Roboto Light" panose="02000000000000000000" pitchFamily="2" charset="0"/>
                </a:endParaRPr>
              </a:p>
            </p:txBody>
          </p:sp>
          <p:sp>
            <p:nvSpPr>
              <p:cNvPr id="30" name="TextBox 29">
                <a:extLst>
                  <a:ext uri="{FF2B5EF4-FFF2-40B4-BE49-F238E27FC236}">
                    <a16:creationId xmlns:a16="http://schemas.microsoft.com/office/drawing/2014/main" id="{077827AC-EF9C-4CE8-B5F4-C3C7213B44EC}"/>
                  </a:ext>
                </a:extLst>
              </p:cNvPr>
              <p:cNvSpPr txBox="1"/>
              <p:nvPr/>
            </p:nvSpPr>
            <p:spPr>
              <a:xfrm>
                <a:off x="3752906" y="2269872"/>
                <a:ext cx="1146137" cy="400110"/>
              </a:xfrm>
              <a:prstGeom prst="rect">
                <a:avLst/>
              </a:prstGeom>
              <a:noFill/>
            </p:spPr>
            <p:txBody>
              <a:bodyPr wrap="square" rtlCol="0">
                <a:spAutoFit/>
              </a:bodyPr>
              <a:lstStyle/>
              <a:p>
                <a:pPr algn="ctr"/>
                <a:r>
                  <a:rPr lang="en-US" sz="2000" dirty="0">
                    <a:solidFill>
                      <a:schemeClr val="bg1"/>
                    </a:solidFill>
                    <a:latin typeface="Roboto Light" panose="02000000000000000000" pitchFamily="2" charset="0"/>
                    <a:ea typeface="Roboto Light" panose="02000000000000000000" pitchFamily="2" charset="0"/>
                  </a:rPr>
                  <a:t>99.5%</a:t>
                </a:r>
                <a:endParaRPr lang="en-US" sz="1200" dirty="0">
                  <a:solidFill>
                    <a:schemeClr val="bg1"/>
                  </a:solidFill>
                  <a:latin typeface="Roboto Light" panose="02000000000000000000" pitchFamily="2" charset="0"/>
                  <a:ea typeface="Roboto Light" panose="02000000000000000000" pitchFamily="2" charset="0"/>
                </a:endParaRPr>
              </a:p>
            </p:txBody>
          </p:sp>
        </p:grpSp>
        <p:sp>
          <p:nvSpPr>
            <p:cNvPr id="28" name="TextBox 27">
              <a:extLst>
                <a:ext uri="{FF2B5EF4-FFF2-40B4-BE49-F238E27FC236}">
                  <a16:creationId xmlns:a16="http://schemas.microsoft.com/office/drawing/2014/main" id="{0FDA1803-3E61-4254-B0B8-0E7FBBDB9C8C}"/>
                </a:ext>
              </a:extLst>
            </p:cNvPr>
            <p:cNvSpPr txBox="1"/>
            <p:nvPr/>
          </p:nvSpPr>
          <p:spPr>
            <a:xfrm>
              <a:off x="3404628" y="3007560"/>
              <a:ext cx="1849930" cy="584775"/>
            </a:xfrm>
            <a:prstGeom prst="rect">
              <a:avLst/>
            </a:prstGeom>
            <a:noFill/>
          </p:spPr>
          <p:txBody>
            <a:bodyPr wrap="square" rtlCol="0">
              <a:spAutoFit/>
            </a:bodyPr>
            <a:lstStyle/>
            <a:p>
              <a:pPr algn="ctr"/>
              <a:r>
                <a:rPr lang="en-US" sz="1600" dirty="0">
                  <a:latin typeface="Roboto Light" panose="02000000000000000000" pitchFamily="2" charset="0"/>
                  <a:ea typeface="Roboto Light" panose="02000000000000000000" pitchFamily="2" charset="0"/>
                </a:rPr>
                <a:t>On-Time Deliveries</a:t>
              </a:r>
            </a:p>
            <a:p>
              <a:pPr algn="ctr"/>
              <a:r>
                <a:rPr lang="en-US" sz="1600" dirty="0">
                  <a:latin typeface="Roboto Light" panose="02000000000000000000" pitchFamily="2" charset="0"/>
                  <a:ea typeface="Roboto Light" panose="02000000000000000000" pitchFamily="2" charset="0"/>
                </a:rPr>
                <a:t>In 2025</a:t>
              </a:r>
            </a:p>
          </p:txBody>
        </p:sp>
      </p:grpSp>
      <p:pic>
        <p:nvPicPr>
          <p:cNvPr id="5" name="Picture 4">
            <a:extLst>
              <a:ext uri="{FF2B5EF4-FFF2-40B4-BE49-F238E27FC236}">
                <a16:creationId xmlns:a16="http://schemas.microsoft.com/office/drawing/2014/main" id="{83A5F465-4BA9-6DBC-3326-A3B0BC19FB1F}"/>
              </a:ext>
            </a:extLst>
          </p:cNvPr>
          <p:cNvPicPr>
            <a:picLocks noChangeAspect="1"/>
          </p:cNvPicPr>
          <p:nvPr/>
        </p:nvPicPr>
        <p:blipFill>
          <a:blip r:embed="rId7"/>
          <a:stretch>
            <a:fillRect/>
          </a:stretch>
        </p:blipFill>
        <p:spPr>
          <a:xfrm>
            <a:off x="3582393" y="2035251"/>
            <a:ext cx="4145639" cy="2493480"/>
          </a:xfrm>
          <a:prstGeom prst="rect">
            <a:avLst/>
          </a:prstGeom>
        </p:spPr>
      </p:pic>
    </p:spTree>
    <p:extLst>
      <p:ext uri="{BB962C8B-B14F-4D97-AF65-F5344CB8AC3E}">
        <p14:creationId xmlns:p14="http://schemas.microsoft.com/office/powerpoint/2010/main" val="4731175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D3B887E8F1A0E4D8EC51CE2992CFE21" ma:contentTypeVersion="13" ma:contentTypeDescription="Create a new document." ma:contentTypeScope="" ma:versionID="843cd303fd7c65a6395e68e61eb09ba3">
  <xsd:schema xmlns:xsd="http://www.w3.org/2001/XMLSchema" xmlns:xs="http://www.w3.org/2001/XMLSchema" xmlns:p="http://schemas.microsoft.com/office/2006/metadata/properties" xmlns:ns3="2481824b-3b23-4fcd-a74f-a35b48f8a1b6" xmlns:ns4="9825cc6d-ef15-4e79-af04-48223674b04a" targetNamespace="http://schemas.microsoft.com/office/2006/metadata/properties" ma:root="true" ma:fieldsID="5f38421979cda87467e9908a63597da7" ns3:_="" ns4:_="">
    <xsd:import namespace="2481824b-3b23-4fcd-a74f-a35b48f8a1b6"/>
    <xsd:import namespace="9825cc6d-ef15-4e79-af04-48223674b04a"/>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81824b-3b23-4fcd-a74f-a35b48f8a1b6"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825cc6d-ef15-4e79-af04-48223674b04a"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5CDD4C6-15FC-4479-8531-E43BBE4B3B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81824b-3b23-4fcd-a74f-a35b48f8a1b6"/>
    <ds:schemaRef ds:uri="9825cc6d-ef15-4e79-af04-48223674b0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E61F397-D415-4418-B6FA-CB125804AE47}">
  <ds:schemaRefs>
    <ds:schemaRef ds:uri="http://schemas.microsoft.com/sharepoint/v3/contenttype/forms"/>
  </ds:schemaRefs>
</ds:datastoreItem>
</file>

<file path=customXml/itemProps3.xml><?xml version="1.0" encoding="utf-8"?>
<ds:datastoreItem xmlns:ds="http://schemas.openxmlformats.org/officeDocument/2006/customXml" ds:itemID="{CFAEDBD9-856E-47C2-9F70-66D99C2CD6CE}">
  <ds:schemaRefs>
    <ds:schemaRef ds:uri="9825cc6d-ef15-4e79-af04-48223674b04a"/>
    <ds:schemaRef ds:uri="http://www.w3.org/XML/1998/namespace"/>
    <ds:schemaRef ds:uri="http://schemas.microsoft.com/office/2006/metadata/properties"/>
    <ds:schemaRef ds:uri="http://schemas.microsoft.com/office/2006/documentManagement/types"/>
    <ds:schemaRef ds:uri="http://purl.org/dc/elements/1.1/"/>
    <ds:schemaRef ds:uri="http://purl.org/dc/terms/"/>
    <ds:schemaRef ds:uri="http://schemas.microsoft.com/office/infopath/2007/PartnerControls"/>
    <ds:schemaRef ds:uri="http://schemas.openxmlformats.org/package/2006/metadata/core-properties"/>
    <ds:schemaRef ds:uri="2481824b-3b23-4fcd-a74f-a35b48f8a1b6"/>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5559</TotalTime>
  <Words>324</Words>
  <Application>Microsoft Office PowerPoint</Application>
  <PresentationFormat>Custom</PresentationFormat>
  <Paragraphs>50</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Courier New</vt:lpstr>
      <vt:lpstr>Roboto Light</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Cliff Brown</dc:creator>
  <cp:lastModifiedBy>Sandy Miller</cp:lastModifiedBy>
  <cp:revision>114</cp:revision>
  <cp:lastPrinted>2024-05-08T13:01:21Z</cp:lastPrinted>
  <dcterms:created xsi:type="dcterms:W3CDTF">2020-06-26T14:31:38Z</dcterms:created>
  <dcterms:modified xsi:type="dcterms:W3CDTF">2026-03-20T20:27:38Z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0x010100DD3B887E8F1A0E4D8EC51CE2992CFE21</vt:lpwstr>
  </property>
</Properties>
</file>